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95" r:id="rId3"/>
    <p:sldId id="296" r:id="rId4"/>
    <p:sldId id="277" r:id="rId5"/>
    <p:sldId id="284" r:id="rId6"/>
    <p:sldId id="300" r:id="rId7"/>
    <p:sldId id="278" r:id="rId8"/>
    <p:sldId id="297" r:id="rId9"/>
    <p:sldId id="301" r:id="rId10"/>
    <p:sldId id="271" r:id="rId11"/>
    <p:sldId id="288" r:id="rId12"/>
    <p:sldId id="266" r:id="rId13"/>
    <p:sldId id="262" r:id="rId14"/>
    <p:sldId id="298" r:id="rId15"/>
    <p:sldId id="286" r:id="rId16"/>
    <p:sldId id="287" r:id="rId17"/>
    <p:sldId id="29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485BDE-2551-2B4F-BD9A-80D51550CF1D}">
          <p14:sldIdLst>
            <p14:sldId id="256"/>
            <p14:sldId id="295"/>
            <p14:sldId id="296"/>
            <p14:sldId id="277"/>
            <p14:sldId id="284"/>
            <p14:sldId id="300"/>
            <p14:sldId id="278"/>
            <p14:sldId id="297"/>
            <p14:sldId id="301"/>
            <p14:sldId id="271"/>
            <p14:sldId id="288"/>
            <p14:sldId id="266"/>
            <p14:sldId id="262"/>
            <p14:sldId id="298"/>
            <p14:sldId id="286"/>
            <p14:sldId id="287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1" autoAdjust="0"/>
    <p:restoredTop sz="94660"/>
  </p:normalViewPr>
  <p:slideViewPr>
    <p:cSldViewPr snapToGrid="0">
      <p:cViewPr>
        <p:scale>
          <a:sx n="95" d="100"/>
          <a:sy n="95" d="100"/>
        </p:scale>
        <p:origin x="704" y="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F4001-92F3-2147-BCFB-FCDBB6D977C4}" type="datetimeFigureOut">
              <a:rPr lang="en-US" smtClean="0"/>
              <a:t>3/27/19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7D939-CF47-7641-BCD6-FE0D553AE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34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A33F-F436-4999-9D91-2FF01013751C}" type="datetimeFigureOut">
              <a:rPr lang="en-US" smtClean="0"/>
              <a:t>3/27/19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592E-967E-467B-80AA-14A74A85B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783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A33F-F436-4999-9D91-2FF01013751C}" type="datetimeFigureOut">
              <a:rPr lang="en-US" smtClean="0"/>
              <a:t>3/27/19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592E-967E-467B-80AA-14A74A85B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657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A33F-F436-4999-9D91-2FF01013751C}" type="datetimeFigureOut">
              <a:rPr lang="en-US" smtClean="0"/>
              <a:t>3/27/19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592E-967E-467B-80AA-14A74A85B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262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A33F-F436-4999-9D91-2FF01013751C}" type="datetimeFigureOut">
              <a:rPr lang="en-US" smtClean="0"/>
              <a:t>3/27/19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592E-967E-467B-80AA-14A74A85B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507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A33F-F436-4999-9D91-2FF01013751C}" type="datetimeFigureOut">
              <a:rPr lang="en-US" smtClean="0"/>
              <a:t>3/27/19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592E-967E-467B-80AA-14A74A85B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623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A33F-F436-4999-9D91-2FF01013751C}" type="datetimeFigureOut">
              <a:rPr lang="en-US" smtClean="0"/>
              <a:t>3/27/19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592E-967E-467B-80AA-14A74A85B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890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A33F-F436-4999-9D91-2FF01013751C}" type="datetimeFigureOut">
              <a:rPr lang="en-US" smtClean="0"/>
              <a:t>3/27/19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592E-967E-467B-80AA-14A74A85B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381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A33F-F436-4999-9D91-2FF01013751C}" type="datetimeFigureOut">
              <a:rPr lang="en-US" smtClean="0"/>
              <a:t>3/27/19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592E-967E-467B-80AA-14A74A85B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54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A33F-F436-4999-9D91-2FF01013751C}" type="datetimeFigureOut">
              <a:rPr lang="en-US" smtClean="0"/>
              <a:t>3/27/19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592E-967E-467B-80AA-14A74A85B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53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A33F-F436-4999-9D91-2FF01013751C}" type="datetimeFigureOut">
              <a:rPr lang="en-US" smtClean="0"/>
              <a:t>3/27/19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592E-967E-467B-80AA-14A74A85B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3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A33F-F436-4999-9D91-2FF01013751C}" type="datetimeFigureOut">
              <a:rPr lang="en-US" smtClean="0"/>
              <a:t>3/27/19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592E-967E-467B-80AA-14A74A85B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516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A33F-F436-4999-9D91-2FF01013751C}" type="datetimeFigureOut">
              <a:rPr lang="en-US" smtClean="0"/>
              <a:t>3/27/19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D592E-967E-467B-80AA-14A74A85B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8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345635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 </a:t>
            </a:r>
            <a:br>
              <a:rPr lang="en-US" i="1" dirty="0"/>
            </a:br>
            <a:r>
              <a:rPr lang="en-US" altLang="en-US" dirty="0">
                <a:cs typeface="Times New Roman" panose="02020603050405020304" pitchFamily="18" charset="0"/>
              </a:rPr>
              <a:t> Stratospheric Influences on Sub-seasonal Climate Variability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345635"/>
            <a:ext cx="9144000" cy="208059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Presenters Name: </a:t>
            </a:r>
          </a:p>
          <a:p>
            <a:r>
              <a:rPr lang="en-US" sz="3600" dirty="0"/>
              <a:t>Wes Lee Johnson</a:t>
            </a:r>
          </a:p>
          <a:p>
            <a:pPr>
              <a:lnSpc>
                <a:spcPct val="100000"/>
              </a:lnSpc>
            </a:pPr>
            <a:r>
              <a:rPr lang="en-US" dirty="0"/>
              <a:t>Mentor’s Name:</a:t>
            </a:r>
          </a:p>
          <a:p>
            <a:pPr>
              <a:lnSpc>
                <a:spcPct val="100000"/>
              </a:lnSpc>
            </a:pPr>
            <a:r>
              <a:rPr lang="en-US" dirty="0"/>
              <a:t>Senior Research Scientist </a:t>
            </a:r>
            <a:r>
              <a:rPr lang="en-US" b="1" dirty="0"/>
              <a:t>Lon Hood </a:t>
            </a:r>
            <a:r>
              <a:rPr lang="en-US" dirty="0"/>
              <a:t>of The Lunar and Planetary Laboratory at the University of Arizona</a:t>
            </a:r>
          </a:p>
          <a:p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BE72AF-BCDE-D34D-B4B6-605F377B1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447" y="5655362"/>
            <a:ext cx="1301553" cy="1202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AA4945-5FED-DB4C-92B9-84F5A97B7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103" y="5655365"/>
            <a:ext cx="777704" cy="120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334BD3-6647-014C-AFF5-303C9DD12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55362"/>
            <a:ext cx="1454802" cy="1202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406259-1904-6845-8D6E-C21F03977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1108" y="5655365"/>
            <a:ext cx="1202635" cy="120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93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982634"/>
          </a:xfrm>
        </p:spPr>
        <p:txBody>
          <a:bodyPr>
            <a:normAutofit/>
          </a:bodyPr>
          <a:lstStyle/>
          <a:p>
            <a:r>
              <a:rPr lang="en-US" sz="3200" dirty="0"/>
              <a:t>We have identified the QBO as a factor in MJO behavior making the stratosphere an important factor in understanding/predicting sub-seasonal climate variability. </a:t>
            </a:r>
          </a:p>
          <a:p>
            <a:r>
              <a:rPr lang="en-US" sz="3200" dirty="0"/>
              <a:t>This illustrates the importance of incorporating the stratospheric influences in atmospheric models. </a:t>
            </a:r>
          </a:p>
          <a:p>
            <a:r>
              <a:rPr lang="en-US" sz="3200" dirty="0"/>
              <a:t>We hope our research will be applied to improve long range weather forecasts.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CA4A3E-A903-C94F-A60F-3423CBE70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447" y="5655362"/>
            <a:ext cx="1301553" cy="1202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DB76C2-79DD-0142-920A-F0487EDEE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103" y="5655365"/>
            <a:ext cx="777704" cy="120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94FEE7-9714-BB46-99B8-F35BA4B9B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55362"/>
            <a:ext cx="1454802" cy="1202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BB113B-C9D2-E541-80F0-EB052A0B8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1108" y="5655365"/>
            <a:ext cx="1202635" cy="120263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0A6FA26-BEAA-FC47-9FF3-CB0C9F82D9A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alibri"/>
                <a:ea typeface="+mn-ea"/>
                <a:cs typeface="+mn-cs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511376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B0B05-73C8-674E-B230-BA27CD08F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47176-8CC8-844B-97F2-E766D1D33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Thanks to the </a:t>
            </a:r>
            <a:r>
              <a:rPr lang="en-US" b="1" dirty="0"/>
              <a:t>Arizona Space Grant Consortium </a:t>
            </a:r>
            <a:r>
              <a:rPr lang="en-US" dirty="0"/>
              <a:t>and the </a:t>
            </a:r>
            <a:r>
              <a:rPr lang="en-US" b="1" dirty="0"/>
              <a:t>NSF Climate and Large-Scale Dynamics Program</a:t>
            </a:r>
            <a:r>
              <a:rPr lang="en-US" dirty="0"/>
              <a:t> for funding.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Special thanks to my excellent mentor </a:t>
            </a:r>
            <a:r>
              <a:rPr lang="en-US" b="1" dirty="0"/>
              <a:t>Lon Hood!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Thanks to </a:t>
            </a:r>
            <a:r>
              <a:rPr lang="en-US" b="1" dirty="0"/>
              <a:t>Michelle Coe </a:t>
            </a:r>
            <a:r>
              <a:rPr lang="en-US" dirty="0"/>
              <a:t>and every NASA Space Grant Coordinator.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20E74D-AFDE-924C-A89F-B39430AAD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447" y="5655362"/>
            <a:ext cx="1301553" cy="1202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AB9ACE-1C0B-C94A-8456-A549855E8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103" y="5655365"/>
            <a:ext cx="777704" cy="120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8A867E-08B7-AD46-A7F6-650110765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55362"/>
            <a:ext cx="1454802" cy="1202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9B6E7-DAF1-2A49-8303-500801F87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1108" y="5655365"/>
            <a:ext cx="1202635" cy="120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38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B2FE62-F9B0-5F41-98E2-8EE2351AA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850" y="0"/>
            <a:ext cx="10282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6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2341"/>
            <a:ext cx="10515600" cy="1202632"/>
          </a:xfrm>
        </p:spPr>
        <p:txBody>
          <a:bodyPr>
            <a:normAutofit/>
          </a:bodyPr>
          <a:lstStyle/>
          <a:p>
            <a:r>
              <a:rPr lang="en-US" sz="6000" dirty="0"/>
              <a:t>Measurements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5948"/>
            <a:ext cx="10515600" cy="4449415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We use the European Reanalysis data (ERA Interim) data.</a:t>
            </a:r>
          </a:p>
          <a:p>
            <a:r>
              <a:rPr lang="en-US" sz="3200" dirty="0"/>
              <a:t>This data are created in a process called data assimilation.</a:t>
            </a:r>
          </a:p>
          <a:p>
            <a:r>
              <a:rPr lang="en-US" sz="3200" dirty="0"/>
              <a:t>Observational data from satellites, weather balloons, and weather stations are fed into global weather models.</a:t>
            </a:r>
          </a:p>
          <a:p>
            <a:r>
              <a:rPr lang="en-US" sz="3200" dirty="0"/>
              <a:t>Their predictions are compared with actual data and the model’s predictions become better over time. </a:t>
            </a:r>
          </a:p>
          <a:p>
            <a:r>
              <a:rPr lang="en-US" sz="3200" dirty="0"/>
              <a:t>The ERA reanalysis data contains temperature and precipitation data across the whole globe that span back 39 years (among many other variables).</a:t>
            </a:r>
          </a:p>
        </p:txBody>
      </p:sp>
    </p:spTree>
    <p:extLst>
      <p:ext uri="{BB962C8B-B14F-4D97-AF65-F5344CB8AC3E}">
        <p14:creationId xmlns:p14="http://schemas.microsoft.com/office/powerpoint/2010/main" val="1366702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1ACFB-F924-DE4F-9884-073EB421A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107950"/>
            <a:ext cx="10337800" cy="66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46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3B5B469-56EF-7F44-8F65-DEBE76BB389D}"/>
              </a:ext>
            </a:extLst>
          </p:cNvPr>
          <p:cNvSpPr txBox="1"/>
          <p:nvPr/>
        </p:nvSpPr>
        <p:spPr>
          <a:xfrm>
            <a:off x="908686" y="0"/>
            <a:ext cx="1107940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plot shows the difference between the surface air temperature during the QBO West phase and the average temperature (anomaly).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FEC563-D8AD-9F42-AFFA-68DE277D1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589" y="980886"/>
            <a:ext cx="8864600" cy="4381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B5B469-56EF-7F44-8F65-DEBE76BB389D}"/>
              </a:ext>
            </a:extLst>
          </p:cNvPr>
          <p:cNvSpPr txBox="1"/>
          <p:nvPr/>
        </p:nvSpPr>
        <p:spPr>
          <a:xfrm>
            <a:off x="6707037" y="5112165"/>
            <a:ext cx="4394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Note: Periods of strong ENSO events are excluded and only days when the MJO is active are considered.</a:t>
            </a:r>
          </a:p>
        </p:txBody>
      </p:sp>
    </p:spTree>
    <p:extLst>
      <p:ext uri="{BB962C8B-B14F-4D97-AF65-F5344CB8AC3E}">
        <p14:creationId xmlns:p14="http://schemas.microsoft.com/office/powerpoint/2010/main" val="2268990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83B5B469-56EF-7F44-8F65-DEBE76BB389D}"/>
              </a:ext>
            </a:extLst>
          </p:cNvPr>
          <p:cNvSpPr txBox="1"/>
          <p:nvPr/>
        </p:nvSpPr>
        <p:spPr>
          <a:xfrm>
            <a:off x="908686" y="0"/>
            <a:ext cx="1056484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plot shows the difference between the surface temperature during the QBO East phase and the average temperature (anomaly).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BEAE37-7925-E34B-8C09-57F6C439F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760" y="999936"/>
            <a:ext cx="8953500" cy="4343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B5B469-56EF-7F44-8F65-DEBE76BB389D}"/>
              </a:ext>
            </a:extLst>
          </p:cNvPr>
          <p:cNvSpPr txBox="1"/>
          <p:nvPr/>
        </p:nvSpPr>
        <p:spPr>
          <a:xfrm>
            <a:off x="6707037" y="5112165"/>
            <a:ext cx="4394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Note: Periods of strong ENSO events are excluded and only days when the MJO is active are considered.</a:t>
            </a:r>
          </a:p>
        </p:txBody>
      </p:sp>
    </p:spTree>
    <p:extLst>
      <p:ext uri="{BB962C8B-B14F-4D97-AF65-F5344CB8AC3E}">
        <p14:creationId xmlns:p14="http://schemas.microsoft.com/office/powerpoint/2010/main" val="3269346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76DB8E-6C54-E046-A09E-F42CD863B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429" y="0"/>
            <a:ext cx="8085513" cy="68108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126047-EDF0-BA4B-94F1-76780C25C2BD}"/>
              </a:ext>
            </a:extLst>
          </p:cNvPr>
          <p:cNvSpPr txBox="1"/>
          <p:nvPr/>
        </p:nvSpPr>
        <p:spPr>
          <a:xfrm>
            <a:off x="1978429" y="133005"/>
            <a:ext cx="653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Gustavo Moreira, Carlos &amp; </a:t>
            </a:r>
            <a:r>
              <a:rPr lang="en-US" dirty="0" err="1"/>
              <a:t>Pacifico</a:t>
            </a:r>
            <a:r>
              <a:rPr lang="en-US" dirty="0"/>
              <a:t>, Maria &amp; </a:t>
            </a:r>
            <a:r>
              <a:rPr lang="en-US" dirty="0" err="1"/>
              <a:t>Romaña</a:t>
            </a:r>
            <a:r>
              <a:rPr lang="en-US" dirty="0"/>
              <a:t>, Sergio.</a:t>
            </a:r>
          </a:p>
        </p:txBody>
      </p:sp>
    </p:spTree>
    <p:extLst>
      <p:ext uri="{BB962C8B-B14F-4D97-AF65-F5344CB8AC3E}">
        <p14:creationId xmlns:p14="http://schemas.microsoft.com/office/powerpoint/2010/main" val="2576712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B2C837F-8809-4D10-B9B9-34EBB474E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C1E54B-1A79-CB43-A7CE-0F69D5299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dirty="0">
                <a:latin typeface="Calibri"/>
                <a:ea typeface="+mn-ea"/>
                <a:cs typeface="+mn-cs"/>
              </a:rPr>
              <a:t>Importance of the Research: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FD527-7465-334B-A3A8-341AFEE1A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Autofit/>
          </a:bodyPr>
          <a:lstStyle/>
          <a:p>
            <a:r>
              <a:rPr lang="en-US" dirty="0"/>
              <a:t>Many atmospheric models don’t fully incorporate stratospheric effects.</a:t>
            </a:r>
          </a:p>
          <a:p>
            <a:r>
              <a:rPr lang="en-US" dirty="0"/>
              <a:t>These stratospheric effects can influence sub-seasonal climate variability. </a:t>
            </a:r>
          </a:p>
          <a:p>
            <a:r>
              <a:rPr lang="en-US" dirty="0"/>
              <a:t>Therefore we need to study the stratosphere to improve atmospheric models and long term weather forecasts.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6002C672-7A10-DF41-B5A5-2D0C59542B48}"/>
              </a:ext>
            </a:extLst>
          </p:cNvPr>
          <p:cNvSpPr/>
          <p:nvPr/>
        </p:nvSpPr>
        <p:spPr>
          <a:xfrm>
            <a:off x="158020" y="425676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634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677DF-FAB3-FF47-AEF8-FAEC72BB2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Calibri"/>
                <a:ea typeface="+mn-ea"/>
                <a:cs typeface="+mn-cs"/>
              </a:rPr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61186-155F-5C44-BAFA-CAE804858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European Centre for Medium-Range Weather Forecasts (ECMWF) </a:t>
            </a:r>
            <a:r>
              <a:rPr lang="en-US" dirty="0"/>
              <a:t>ERA-Interim reanalysis data set is analyzed. </a:t>
            </a:r>
          </a:p>
          <a:p>
            <a:r>
              <a:rPr lang="en-US" dirty="0"/>
              <a:t>The data is generated via data assimilation: together clever statistics and large computers combine observational data and weather model predictions to give a global data set starting in 1979. </a:t>
            </a:r>
          </a:p>
          <a:p>
            <a:r>
              <a:rPr lang="en-US" dirty="0"/>
              <a:t>We use precipitation and sea level pressure data (among other variables not discussed in this talk) to study a pattern of sub-seasonal weather variability called the </a:t>
            </a:r>
            <a:r>
              <a:rPr lang="en-US" b="1" dirty="0"/>
              <a:t>Madden</a:t>
            </a:r>
            <a:r>
              <a:rPr lang="en-US" dirty="0"/>
              <a:t>‐</a:t>
            </a:r>
            <a:r>
              <a:rPr lang="en-US" b="1" dirty="0"/>
              <a:t>Julian oscillation (MJO)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4389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085E1F-2F50-3B47-BF77-A7C1A552D65B}"/>
              </a:ext>
            </a:extLst>
          </p:cNvPr>
          <p:cNvSpPr txBox="1"/>
          <p:nvPr/>
        </p:nvSpPr>
        <p:spPr>
          <a:xfrm>
            <a:off x="3630672" y="6503384"/>
            <a:ext cx="2331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Jon Gottschalck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35D089-E293-7741-86C6-571F61678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15" y="-10396"/>
            <a:ext cx="4860785" cy="65137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FB1C744-38B3-0E4F-B1EF-EF4D41EE3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Calibri"/>
                <a:ea typeface="+mn-ea"/>
                <a:cs typeface="+mn-cs"/>
              </a:rPr>
              <a:t>The MJO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89DD30-303E-784A-805C-5B34ABD90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28387" cy="4351338"/>
          </a:xfrm>
        </p:spPr>
        <p:txBody>
          <a:bodyPr/>
          <a:lstStyle/>
          <a:p>
            <a:r>
              <a:rPr lang="en-US" dirty="0"/>
              <a:t>The Madden Julian Oscillation (MJO) is a sub-seasonal   (30 to 90-day) variation of tropical convection and precipitation that produces effects on weather outside of the tropics (similar to El Nino but on a shorter time scale). </a:t>
            </a:r>
          </a:p>
          <a:p>
            <a:r>
              <a:rPr lang="en-US" dirty="0"/>
              <a:t>The MJO has 8 phases. </a:t>
            </a:r>
          </a:p>
          <a:p>
            <a:r>
              <a:rPr lang="en-US" dirty="0"/>
              <a:t>The MJO both suppresses and increases precipitation.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DF6B36-4197-C643-AEB4-F71AB595CD8C}"/>
              </a:ext>
            </a:extLst>
          </p:cNvPr>
          <p:cNvSpPr txBox="1"/>
          <p:nvPr/>
        </p:nvSpPr>
        <p:spPr>
          <a:xfrm>
            <a:off x="8663235" y="6460988"/>
            <a:ext cx="168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Rainfall</a:t>
            </a:r>
          </a:p>
        </p:txBody>
      </p:sp>
    </p:spTree>
    <p:extLst>
      <p:ext uri="{BB962C8B-B14F-4D97-AF65-F5344CB8AC3E}">
        <p14:creationId xmlns:p14="http://schemas.microsoft.com/office/powerpoint/2010/main" val="569856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F517CF-96FF-F443-BF9D-31C60D08A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49" y="0"/>
            <a:ext cx="10146870" cy="6853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9A47BE-8BC2-B34B-97CC-A117378E6EF7}"/>
              </a:ext>
            </a:extLst>
          </p:cNvPr>
          <p:cNvSpPr txBox="1"/>
          <p:nvPr/>
        </p:nvSpPr>
        <p:spPr>
          <a:xfrm>
            <a:off x="10436025" y="6488668"/>
            <a:ext cx="1818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</a:t>
            </a:r>
            <a:r>
              <a:rPr lang="en-US" dirty="0" err="1"/>
              <a:t>Cici</a:t>
            </a:r>
            <a:r>
              <a:rPr lang="en-US" dirty="0"/>
              <a:t> Zhang</a:t>
            </a:r>
          </a:p>
        </p:txBody>
      </p:sp>
    </p:spTree>
    <p:extLst>
      <p:ext uri="{BB962C8B-B14F-4D97-AF65-F5344CB8AC3E}">
        <p14:creationId xmlns:p14="http://schemas.microsoft.com/office/powerpoint/2010/main" val="2964643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677DF-FAB3-FF47-AEF8-FAEC72BB2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Calibri"/>
                <a:ea typeface="+mn-ea"/>
                <a:cs typeface="+mn-cs"/>
              </a:rPr>
              <a:t>How does the stratosphere affect the MJO?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61186-155F-5C44-BAFA-CAE804858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In our research we focus on the Solar Cycle’s effects and the </a:t>
            </a:r>
            <a:r>
              <a:rPr lang="en-US" b="1" dirty="0"/>
              <a:t>Quasi-Biennial Oscillation’s (QBO)</a:t>
            </a:r>
            <a:r>
              <a:rPr lang="en-US" dirty="0"/>
              <a:t> effects. </a:t>
            </a:r>
          </a:p>
          <a:p>
            <a:r>
              <a:rPr lang="en-US" dirty="0"/>
              <a:t>Let’s focus on how QBO affects the MJO. </a:t>
            </a:r>
          </a:p>
          <a:p>
            <a:r>
              <a:rPr lang="en-US" dirty="0"/>
              <a:t>But first… What is the QBO?</a:t>
            </a:r>
          </a:p>
        </p:txBody>
      </p:sp>
    </p:spTree>
    <p:extLst>
      <p:ext uri="{BB962C8B-B14F-4D97-AF65-F5344CB8AC3E}">
        <p14:creationId xmlns:p14="http://schemas.microsoft.com/office/powerpoint/2010/main" val="190631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96EF3A-213D-1149-8AE9-1BE3DE54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74" y="0"/>
            <a:ext cx="825022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FCD490-4269-0B4D-9E5E-ED6D4EDE20BE}"/>
              </a:ext>
            </a:extLst>
          </p:cNvPr>
          <p:cNvSpPr txBox="1"/>
          <p:nvPr/>
        </p:nvSpPr>
        <p:spPr>
          <a:xfrm>
            <a:off x="831327" y="5198715"/>
            <a:ext cx="1743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Red: West Phase</a:t>
            </a:r>
          </a:p>
          <a:p>
            <a:r>
              <a:rPr lang="en-US" dirty="0">
                <a:solidFill>
                  <a:srgbClr val="0070C0"/>
                </a:solidFill>
              </a:rPr>
              <a:t>Blue: East Phase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72F32B-1485-2141-B1D7-BCADBA76863E}"/>
              </a:ext>
            </a:extLst>
          </p:cNvPr>
          <p:cNvSpPr txBox="1"/>
          <p:nvPr/>
        </p:nvSpPr>
        <p:spPr>
          <a:xfrm>
            <a:off x="1962509" y="6534834"/>
            <a:ext cx="1780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</a:t>
            </a:r>
            <a:r>
              <a:rPr lang="en-US" dirty="0" err="1"/>
              <a:t>Xmetman</a:t>
            </a:r>
            <a:endParaRPr lang="en-US" dirty="0"/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D7AC87-E9C3-CF46-B045-58687907F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Calibri"/>
                <a:ea typeface="+mn-ea"/>
                <a:cs typeface="+mn-cs"/>
              </a:rPr>
              <a:t>The QBO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79F36D3-8D91-FD4F-9949-EDC80DBDE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03574" cy="4351338"/>
          </a:xfrm>
        </p:spPr>
        <p:txBody>
          <a:bodyPr/>
          <a:lstStyle/>
          <a:p>
            <a:r>
              <a:rPr lang="en-US" dirty="0"/>
              <a:t>The Quasi-Biennial Oscillation (QBO) is a stratospheric wind pattern with an east and west phase.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999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t_7916_3x3_ndjfma_qbow_2.0_anoms_0N70N.jpg">
            <a:extLst>
              <a:ext uri="{FF2B5EF4-FFF2-40B4-BE49-F238E27FC236}">
                <a16:creationId xmlns:a16="http://schemas.microsoft.com/office/drawing/2014/main" id="{7B0F538E-9D00-8F48-B2BB-4F956D26E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605" y="3906710"/>
            <a:ext cx="6047395" cy="29742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2EA6ED-64E8-6649-B3A2-7963C03EB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3" y="3906710"/>
            <a:ext cx="6074762" cy="2974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0BC5EB-F0E7-9348-867A-579A6CFA8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4" y="674914"/>
            <a:ext cx="6047396" cy="30351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BE7332-BEE7-9C4F-907A-37EECBAB7EB2}"/>
              </a:ext>
            </a:extLst>
          </p:cNvPr>
          <p:cNvSpPr txBox="1"/>
          <p:nvPr/>
        </p:nvSpPr>
        <p:spPr>
          <a:xfrm>
            <a:off x="39762" y="3360426"/>
            <a:ext cx="2061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/>
              </a:rPr>
              <a:t>East Phase: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BAF9D7-378C-0047-8570-1589E6395465}"/>
              </a:ext>
            </a:extLst>
          </p:cNvPr>
          <p:cNvSpPr txBox="1"/>
          <p:nvPr/>
        </p:nvSpPr>
        <p:spPr>
          <a:xfrm>
            <a:off x="6144605" y="3417722"/>
            <a:ext cx="2224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/>
              </a:rPr>
              <a:t>West Phase: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B137B5-FEE1-9E4E-AD74-CAB654AFB7C3}"/>
              </a:ext>
            </a:extLst>
          </p:cNvPr>
          <p:cNvSpPr txBox="1"/>
          <p:nvPr/>
        </p:nvSpPr>
        <p:spPr>
          <a:xfrm>
            <a:off x="69843" y="139805"/>
            <a:ext cx="1591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/>
              </a:rPr>
              <a:t>All Data: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0684A5-DD00-C742-90FC-C2A14496B3E1}"/>
              </a:ext>
            </a:extLst>
          </p:cNvPr>
          <p:cNvSpPr/>
          <p:nvPr/>
        </p:nvSpPr>
        <p:spPr>
          <a:xfrm>
            <a:off x="6761018" y="401415"/>
            <a:ext cx="5223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Note: Periods of strong ENSO are excluded and only days when the MJO is active are considered.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568F02-E95D-A646-945C-C5C5D7C90DF2}"/>
              </a:ext>
            </a:extLst>
          </p:cNvPr>
          <p:cNvSpPr txBox="1"/>
          <p:nvPr/>
        </p:nvSpPr>
        <p:spPr>
          <a:xfrm>
            <a:off x="7175467" y="1836428"/>
            <a:ext cx="4394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Calculated from ERA-Interim Reanalysis meteorological data.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4A005-9D33-3541-B8D0-3F3D9A9987EF}"/>
              </a:ext>
            </a:extLst>
          </p:cNvPr>
          <p:cNvSpPr txBox="1"/>
          <p:nvPr/>
        </p:nvSpPr>
        <p:spPr>
          <a:xfrm>
            <a:off x="8583353" y="6606680"/>
            <a:ext cx="1578493" cy="274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Millimeter Per 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DAB4B1-94D7-4C47-8A09-0C6D8B3AF3AD}"/>
              </a:ext>
            </a:extLst>
          </p:cNvPr>
          <p:cNvSpPr txBox="1"/>
          <p:nvPr/>
        </p:nvSpPr>
        <p:spPr>
          <a:xfrm>
            <a:off x="2506915" y="6606680"/>
            <a:ext cx="1578493" cy="274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Millimeter Per 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07D9EB-3253-F746-B3FF-519CB51250FE}"/>
              </a:ext>
            </a:extLst>
          </p:cNvPr>
          <p:cNvSpPr txBox="1"/>
          <p:nvPr/>
        </p:nvSpPr>
        <p:spPr>
          <a:xfrm>
            <a:off x="2506915" y="3373927"/>
            <a:ext cx="1578493" cy="274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Millimeter Per 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1B6966-7490-1C41-9A36-77993243D975}"/>
              </a:ext>
            </a:extLst>
          </p:cNvPr>
          <p:cNvSpPr txBox="1"/>
          <p:nvPr/>
        </p:nvSpPr>
        <p:spPr>
          <a:xfrm>
            <a:off x="6047395" y="3865337"/>
            <a:ext cx="6074762" cy="274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Precipitation Anomaly 1979-16 all MJO phases Events w/o ENSO during NDJFMA</a:t>
            </a:r>
          </a:p>
          <a:p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7A9EAF-6897-3A4C-8344-8654DBD3439E}"/>
              </a:ext>
            </a:extLst>
          </p:cNvPr>
          <p:cNvSpPr txBox="1"/>
          <p:nvPr/>
        </p:nvSpPr>
        <p:spPr>
          <a:xfrm>
            <a:off x="0" y="3865337"/>
            <a:ext cx="6074762" cy="274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Precipitation Anomaly 1979-16 all MJO phases Events w/o ENSO during NDJFMA</a:t>
            </a:r>
          </a:p>
          <a:p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7E6BD9-B07E-7B4B-9F75-45C21DD967A3}"/>
              </a:ext>
            </a:extLst>
          </p:cNvPr>
          <p:cNvSpPr txBox="1"/>
          <p:nvPr/>
        </p:nvSpPr>
        <p:spPr>
          <a:xfrm>
            <a:off x="69843" y="619083"/>
            <a:ext cx="6074762" cy="274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Precipitation Anomaly 1979-16 all MJO phases Events w/o ENSO during NDJFMA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61266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8E00A5-4168-0642-9FF7-EA2FD8043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77" y="0"/>
            <a:ext cx="8272423" cy="6656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A22B76-EDBD-7C49-B371-B012D387805D}"/>
              </a:ext>
            </a:extLst>
          </p:cNvPr>
          <p:cNvSpPr txBox="1"/>
          <p:nvPr/>
        </p:nvSpPr>
        <p:spPr>
          <a:xfrm>
            <a:off x="5118417" y="6553707"/>
            <a:ext cx="448734" cy="274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hPa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EF6FD8-52AA-CA45-9837-FF11CA00D93F}"/>
              </a:ext>
            </a:extLst>
          </p:cNvPr>
          <p:cNvSpPr txBox="1"/>
          <p:nvPr/>
        </p:nvSpPr>
        <p:spPr>
          <a:xfrm>
            <a:off x="7877558" y="6551434"/>
            <a:ext cx="448734" cy="274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hPa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E6DC3B-7390-6245-A3B9-343B24B03793}"/>
              </a:ext>
            </a:extLst>
          </p:cNvPr>
          <p:cNvSpPr txBox="1"/>
          <p:nvPr/>
        </p:nvSpPr>
        <p:spPr>
          <a:xfrm>
            <a:off x="10638981" y="6555982"/>
            <a:ext cx="448734" cy="274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hPa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046A58-8DB6-5E41-86AB-4DC013881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>
                <a:latin typeface="Calibri"/>
                <a:ea typeface="+mn-ea"/>
                <a:cs typeface="+mn-cs"/>
              </a:rPr>
              <a:t>Rossby</a:t>
            </a:r>
            <a:r>
              <a:rPr lang="en-US" dirty="0">
                <a:latin typeface="Calibri"/>
                <a:ea typeface="+mn-ea"/>
                <a:cs typeface="+mn-cs"/>
              </a:rPr>
              <a:t> Wave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D366011-C42F-D349-AFC7-52D747700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3081377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The QBO in its east phase strengthens the MJO sea level pressure anomalies. </a:t>
            </a:r>
          </a:p>
          <a:p>
            <a:r>
              <a:rPr lang="en-US" dirty="0"/>
              <a:t>The MJO is starting a </a:t>
            </a:r>
            <a:r>
              <a:rPr lang="en-US" dirty="0" err="1"/>
              <a:t>Rossby</a:t>
            </a:r>
            <a:r>
              <a:rPr lang="en-US" dirty="0"/>
              <a:t> Wave-train</a:t>
            </a:r>
          </a:p>
          <a:p>
            <a:r>
              <a:rPr lang="en-US" dirty="0"/>
              <a:t>This extends the MJO’s effects outside the tropics.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799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10118</TotalTime>
  <Words>683</Words>
  <Application>Microsoft Macintosh PowerPoint</Application>
  <PresentationFormat>Widescreen</PresentationFormat>
  <Paragraphs>68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   Stratospheric Influences on Sub-seasonal Climate Variability</vt:lpstr>
      <vt:lpstr>Importance of the Research:</vt:lpstr>
      <vt:lpstr>Methods</vt:lpstr>
      <vt:lpstr>The MJO</vt:lpstr>
      <vt:lpstr>PowerPoint Presentation</vt:lpstr>
      <vt:lpstr>How does the stratosphere affect the MJO?</vt:lpstr>
      <vt:lpstr>The QBO</vt:lpstr>
      <vt:lpstr>PowerPoint Presentation</vt:lpstr>
      <vt:lpstr>Rossby Wave</vt:lpstr>
      <vt:lpstr>PowerPoint Presentation</vt:lpstr>
      <vt:lpstr>Acknowledgements</vt:lpstr>
      <vt:lpstr>PowerPoint Presentation</vt:lpstr>
      <vt:lpstr>Measurements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Wes  Johnson</dc:creator>
  <cp:lastModifiedBy>Johnson, Wes Lee - (wesjohnson)</cp:lastModifiedBy>
  <cp:revision>245</cp:revision>
  <dcterms:created xsi:type="dcterms:W3CDTF">2016-10-05T18:23:50Z</dcterms:created>
  <dcterms:modified xsi:type="dcterms:W3CDTF">2019-04-01T22:11:21Z</dcterms:modified>
</cp:coreProperties>
</file>